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6" r:id="rId1"/>
    <p:sldMasterId id="2147483648" r:id="rId2"/>
  </p:sldMasterIdLst>
  <p:notesMasterIdLst>
    <p:notesMasterId r:id="rId14"/>
  </p:notesMasterIdLst>
  <p:handoutMasterIdLst>
    <p:handoutMasterId r:id="rId15"/>
  </p:handoutMasterIdLst>
  <p:sldIdLst>
    <p:sldId id="257" r:id="rId3"/>
    <p:sldId id="290" r:id="rId4"/>
    <p:sldId id="296" r:id="rId5"/>
    <p:sldId id="297" r:id="rId6"/>
    <p:sldId id="298" r:id="rId7"/>
    <p:sldId id="300" r:id="rId8"/>
    <p:sldId id="299" r:id="rId9"/>
    <p:sldId id="293" r:id="rId10"/>
    <p:sldId id="294" r:id="rId11"/>
    <p:sldId id="301" r:id="rId12"/>
    <p:sldId id="30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A6E982E-86FD-DA43-82FC-4BE97C974001}">
          <p14:sldIdLst>
            <p14:sldId id="257"/>
            <p14:sldId id="290"/>
            <p14:sldId id="296"/>
            <p14:sldId id="297"/>
            <p14:sldId id="298"/>
            <p14:sldId id="300"/>
            <p14:sldId id="299"/>
            <p14:sldId id="293"/>
            <p14:sldId id="294"/>
            <p14:sldId id="301"/>
            <p14:sldId id="30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ie Owens" initials="" lastIdx="1" clrIdx="0"/>
  <p:cmAuthor id="1" name="Larsen, Ray" initials="RSL"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0F7532"/>
    <a:srgbClr val="756D4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7" autoAdjust="0"/>
    <p:restoredTop sz="98221" autoAdjust="0"/>
  </p:normalViewPr>
  <p:slideViewPr>
    <p:cSldViewPr snapToGrid="0" snapToObjects="1">
      <p:cViewPr>
        <p:scale>
          <a:sx n="75" d="100"/>
          <a:sy n="75" d="100"/>
        </p:scale>
        <p:origin x="-120"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Verdana"/>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CCA505-F441-9E4A-8CEF-23AC4C9211CE}" type="datetimeFigureOut">
              <a:rPr lang="en-US" smtClean="0">
                <a:latin typeface="Verdana"/>
              </a:rPr>
              <a:t>10/8/2015</a:t>
            </a:fld>
            <a:endParaRPr lang="en-US" dirty="0">
              <a:latin typeface="Verdana"/>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Verdana"/>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922213-BD87-5240-A740-329B8CCB9A48}" type="slidenum">
              <a:rPr lang="en-US" smtClean="0">
                <a:latin typeface="Verdana"/>
              </a:rPr>
              <a:t>‹#›</a:t>
            </a:fld>
            <a:endParaRPr lang="en-US" dirty="0">
              <a:latin typeface="Verdana"/>
            </a:endParaRPr>
          </a:p>
        </p:txBody>
      </p:sp>
    </p:spTree>
    <p:extLst>
      <p:ext uri="{BB962C8B-B14F-4D97-AF65-F5344CB8AC3E}">
        <p14:creationId xmlns:p14="http://schemas.microsoft.com/office/powerpoint/2010/main" val="8891568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Verdan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Verdana"/>
              </a:defRPr>
            </a:lvl1pPr>
          </a:lstStyle>
          <a:p>
            <a:fld id="{35BA018D-AB43-6A40-B5D3-36CF42F3F0E2}" type="datetimeFigureOut">
              <a:rPr lang="en-US" smtClean="0"/>
              <a:pPr/>
              <a:t>10/8/2015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Verdan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Verdana"/>
              </a:defRPr>
            </a:lvl1pPr>
          </a:lstStyle>
          <a:p>
            <a:fld id="{4F0966CA-63E6-5F42-BCAD-0DB5580B01D1}" type="slidenum">
              <a:rPr lang="en-US" smtClean="0"/>
              <a:pPr/>
              <a:t>‹#›</a:t>
            </a:fld>
            <a:endParaRPr lang="en-US" dirty="0"/>
          </a:p>
        </p:txBody>
      </p:sp>
    </p:spTree>
    <p:extLst>
      <p:ext uri="{BB962C8B-B14F-4D97-AF65-F5344CB8AC3E}">
        <p14:creationId xmlns:p14="http://schemas.microsoft.com/office/powerpoint/2010/main" val="39647017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Verdana"/>
        <a:ea typeface="+mn-ea"/>
        <a:cs typeface="+mn-cs"/>
      </a:defRPr>
    </a:lvl1pPr>
    <a:lvl2pPr marL="457200" algn="l" defTabSz="457200" rtl="0" eaLnBrk="1" latinLnBrk="0" hangingPunct="1">
      <a:defRPr sz="1200" kern="1200">
        <a:solidFill>
          <a:schemeClr val="tx1"/>
        </a:solidFill>
        <a:latin typeface="Verdana"/>
        <a:ea typeface="+mn-ea"/>
        <a:cs typeface="+mn-cs"/>
      </a:defRPr>
    </a:lvl2pPr>
    <a:lvl3pPr marL="914400" algn="l" defTabSz="457200" rtl="0" eaLnBrk="1" latinLnBrk="0" hangingPunct="1">
      <a:defRPr sz="1200" kern="1200">
        <a:solidFill>
          <a:schemeClr val="tx1"/>
        </a:solidFill>
        <a:latin typeface="Verdana"/>
        <a:ea typeface="+mn-ea"/>
        <a:cs typeface="+mn-cs"/>
      </a:defRPr>
    </a:lvl3pPr>
    <a:lvl4pPr marL="1371600" algn="l" defTabSz="457200" rtl="0" eaLnBrk="1" latinLnBrk="0" hangingPunct="1">
      <a:defRPr sz="1200" kern="1200">
        <a:solidFill>
          <a:schemeClr val="tx1"/>
        </a:solidFill>
        <a:latin typeface="Verdana"/>
        <a:ea typeface="+mn-ea"/>
        <a:cs typeface="+mn-cs"/>
      </a:defRPr>
    </a:lvl4pPr>
    <a:lvl5pPr marL="1828800" algn="l" defTabSz="457200" rtl="0" eaLnBrk="1" latinLnBrk="0" hangingPunct="1">
      <a:defRPr sz="1200" kern="1200">
        <a:solidFill>
          <a:schemeClr val="tx1"/>
        </a:solidFill>
        <a:latin typeface="Verdana"/>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spcBef>
                <a:spcPct val="300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spcBef>
                <a:spcPct val="300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spcBef>
                <a:spcPct val="300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spcBef>
                <a:spcPct val="300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ct val="0"/>
              </a:spcBef>
              <a:buClrTx/>
              <a:buSzPct val="45000"/>
              <a:buFontTx/>
              <a:buNone/>
            </a:pPr>
            <a:fld id="{0A293226-DA6F-4D65-9B3A-5408F5386028}" type="slidenum">
              <a:rPr lang="en-US" altLang="en-US" smtClean="0"/>
              <a:pPr>
                <a:spcBef>
                  <a:spcPct val="0"/>
                </a:spcBef>
                <a:buClrTx/>
                <a:buSzPct val="45000"/>
                <a:buFontTx/>
                <a:buNone/>
              </a:pPr>
              <a:t>2</a:t>
            </a:fld>
            <a:endParaRPr lang="en-US" altLang="en-US" smtClean="0"/>
          </a:p>
        </p:txBody>
      </p:sp>
      <p:sp>
        <p:nvSpPr>
          <p:cNvPr id="45059" name="Rectangle 1"/>
          <p:cNvSpPr>
            <a:spLocks noGrp="1" noRot="1" noChangeAspect="1" noChangeArrowheads="1" noTextEdit="1"/>
          </p:cNvSpPr>
          <p:nvPr>
            <p:ph type="sldImg"/>
          </p:nvPr>
        </p:nvSpPr>
        <p:spPr>
          <a:xfrm>
            <a:off x="1143000" y="685800"/>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685800" y="4343400"/>
            <a:ext cx="5484813" cy="411321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Eid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04666"/>
            <a:ext cx="6452600" cy="1372239"/>
          </a:xfrm>
          <a:prstGeom prst="rect">
            <a:avLst/>
          </a:prstGeom>
        </p:spPr>
        <p:txBody>
          <a:bodyPr/>
          <a:lstStyle>
            <a:lvl1pPr algn="l">
              <a:defRPr sz="3200">
                <a:solidFill>
                  <a:schemeClr val="bg1"/>
                </a:solidFill>
                <a:latin typeface="Century Gothic"/>
                <a:cs typeface="Century Gothic"/>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981700"/>
            <a:ext cx="6452600" cy="733122"/>
          </a:xfrm>
          <a:prstGeom prst="rect">
            <a:avLst/>
          </a:prstGeom>
        </p:spPr>
        <p:txBody>
          <a:bodyPr/>
          <a:lstStyle>
            <a:lvl1pPr marL="0" indent="0" algn="l">
              <a:buNone/>
              <a:defRPr sz="2000">
                <a:solidFill>
                  <a:srgbClr val="FFFFFF"/>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9723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ior Slide_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12851"/>
          </a:xfrm>
          <a:prstGeom prst="rect">
            <a:avLst/>
          </a:prstGeom>
        </p:spPr>
        <p:txBody>
          <a:bodyPr vert="horz"/>
          <a:lstStyle>
            <a:lvl1pPr algn="l">
              <a:defRPr sz="3600" b="0" i="0">
                <a:solidFill>
                  <a:srgbClr val="0F7532"/>
                </a:solidFill>
                <a:latin typeface="Century Gothic"/>
                <a:cs typeface="Century Gothic"/>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457200" y="1487488"/>
            <a:ext cx="8229600" cy="4365625"/>
          </a:xfrm>
          <a:prstGeom prst="rect">
            <a:avLst/>
          </a:prstGeom>
        </p:spPr>
        <p:txBody>
          <a:bodyPr vert="horz"/>
          <a:lstStyle>
            <a:lvl1pPr marL="342900" indent="-342900">
              <a:lnSpc>
                <a:spcPct val="120000"/>
              </a:lnSpc>
              <a:buClr>
                <a:srgbClr val="0F7532"/>
              </a:buClr>
              <a:buFont typeface="Arial"/>
              <a:buChar char="•"/>
              <a:defRPr sz="1800">
                <a:solidFill>
                  <a:srgbClr val="595959"/>
                </a:solidFill>
                <a:latin typeface="Century Gothic"/>
                <a:cs typeface="Century Gothic"/>
              </a:defRPr>
            </a:lvl1pPr>
            <a:lvl2pPr marL="742950" indent="-285750">
              <a:lnSpc>
                <a:spcPct val="120000"/>
              </a:lnSpc>
              <a:buClr>
                <a:srgbClr val="0F7532"/>
              </a:buClr>
              <a:buFont typeface="Arial"/>
              <a:buChar char="•"/>
              <a:defRPr sz="1600">
                <a:solidFill>
                  <a:srgbClr val="595959"/>
                </a:solidFill>
                <a:latin typeface="Century Gothic"/>
                <a:cs typeface="Century Gothic"/>
              </a:defRPr>
            </a:lvl2pPr>
            <a:lvl3pPr marL="1143000" indent="-228600">
              <a:lnSpc>
                <a:spcPct val="120000"/>
              </a:lnSpc>
              <a:buClr>
                <a:srgbClr val="0F7532"/>
              </a:buClr>
              <a:buFont typeface="Arial"/>
              <a:buChar char="•"/>
              <a:defRPr sz="1400">
                <a:solidFill>
                  <a:srgbClr val="595959"/>
                </a:solidFill>
                <a:latin typeface="Century Gothic"/>
                <a:cs typeface="Century Gothic"/>
              </a:defRPr>
            </a:lvl3pPr>
            <a:lvl4pPr marL="1600200" indent="-228600">
              <a:lnSpc>
                <a:spcPct val="120000"/>
              </a:lnSpc>
              <a:buClr>
                <a:srgbClr val="0F7532"/>
              </a:buClr>
              <a:buFont typeface="Arial"/>
              <a:buChar char="•"/>
              <a:defRPr sz="1200">
                <a:solidFill>
                  <a:srgbClr val="595959"/>
                </a:solidFill>
                <a:latin typeface="Century Gothic"/>
                <a:cs typeface="Century Gothic"/>
              </a:defRPr>
            </a:lvl4pPr>
            <a:lvl5pPr marL="2057400" indent="-228600">
              <a:lnSpc>
                <a:spcPct val="120000"/>
              </a:lnSpc>
              <a:buClr>
                <a:srgbClr val="0F7532"/>
              </a:buClr>
              <a:buFont typeface="Arial"/>
              <a:buChar char="•"/>
              <a:defRPr sz="1400">
                <a:solidFill>
                  <a:srgbClr val="595959"/>
                </a:solidFill>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3"/>
          <p:cNvSpPr>
            <a:spLocks noGrp="1"/>
          </p:cNvSpPr>
          <p:nvPr>
            <p:ph type="sldNum" sz="quarter" idx="4"/>
          </p:nvPr>
        </p:nvSpPr>
        <p:spPr>
          <a:xfrm>
            <a:off x="388029" y="6402712"/>
            <a:ext cx="2133600" cy="365125"/>
          </a:xfrm>
          <a:prstGeom prst="rect">
            <a:avLst/>
          </a:prstGeom>
        </p:spPr>
        <p:txBody>
          <a:bodyPr vert="horz" lIns="91440" tIns="45720" rIns="91440" bIns="45720" rtlCol="0" anchor="ctr"/>
          <a:lstStyle>
            <a:lvl1pPr algn="l">
              <a:defRPr sz="900">
                <a:solidFill>
                  <a:srgbClr val="FFFFFF"/>
                </a:solidFill>
              </a:defRPr>
            </a:lvl1pPr>
          </a:lstStyle>
          <a:p>
            <a:fld id="{45A59772-CB4A-C545-8738-7648696E165D}" type="slidenum">
              <a:rPr lang="en-US" smtClean="0"/>
              <a:t>‹#›</a:t>
            </a:fld>
            <a:endParaRPr lang="en-US" dirty="0"/>
          </a:p>
        </p:txBody>
      </p:sp>
    </p:spTree>
    <p:extLst>
      <p:ext uri="{BB962C8B-B14F-4D97-AF65-F5344CB8AC3E}">
        <p14:creationId xmlns:p14="http://schemas.microsoft.com/office/powerpoint/2010/main" val="311728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1905000" y="6477000"/>
            <a:ext cx="2130425" cy="361950"/>
          </a:xfrm>
          <a:prstGeom prst="rect">
            <a:avLst/>
          </a:prstGeom>
          <a:ln/>
        </p:spPr>
        <p:txBody>
          <a:bodyPr/>
          <a:lstStyle>
            <a:lvl1pPr>
              <a:defRPr/>
            </a:lvl1pPr>
          </a:lstStyle>
          <a:p>
            <a:pPr>
              <a:defRPr/>
            </a:pPr>
            <a:r>
              <a:rPr lang="en-US"/>
              <a:t>08/07/13</a:t>
            </a:r>
          </a:p>
        </p:txBody>
      </p:sp>
      <p:sp>
        <p:nvSpPr>
          <p:cNvPr id="3" name="Rectangle 5"/>
          <p:cNvSpPr>
            <a:spLocks noGrp="1" noChangeArrowheads="1"/>
          </p:cNvSpPr>
          <p:nvPr>
            <p:ph type="sldNum" idx="11"/>
          </p:nvPr>
        </p:nvSpPr>
        <p:spPr>
          <a:xfrm>
            <a:off x="6934200" y="0"/>
            <a:ext cx="2206625" cy="361950"/>
          </a:xfrm>
          <a:prstGeom prst="rect">
            <a:avLst/>
          </a:prstGeom>
          <a:ln/>
        </p:spPr>
        <p:txBody>
          <a:bodyPr/>
          <a:lstStyle>
            <a:lvl1pPr>
              <a:defRPr/>
            </a:lvl1pPr>
          </a:lstStyle>
          <a:p>
            <a:pPr>
              <a:defRPr/>
            </a:pPr>
            <a:fld id="{EB0A8D27-9563-4359-8E6F-22411207CBB9}" type="slidenum">
              <a:rPr lang="en-US" altLang="en-US"/>
              <a:pPr>
                <a:defRPr/>
              </a:pPr>
              <a:t>‹#›</a:t>
            </a:fld>
            <a:endParaRPr lang="en-US" altLang="en-US"/>
          </a:p>
        </p:txBody>
      </p:sp>
    </p:spTree>
    <p:extLst>
      <p:ext uri="{BB962C8B-B14F-4D97-AF65-F5344CB8AC3E}">
        <p14:creationId xmlns:p14="http://schemas.microsoft.com/office/powerpoint/2010/main" val="945765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6425"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6425" cy="45227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idx="10"/>
          </p:nvPr>
        </p:nvSpPr>
        <p:spPr>
          <a:xfrm>
            <a:off x="1905000" y="6477000"/>
            <a:ext cx="2130425" cy="361950"/>
          </a:xfrm>
          <a:prstGeom prst="rect">
            <a:avLst/>
          </a:prstGeom>
          <a:ln/>
        </p:spPr>
        <p:txBody>
          <a:bodyPr/>
          <a:lstStyle>
            <a:lvl1pPr>
              <a:defRPr/>
            </a:lvl1pPr>
          </a:lstStyle>
          <a:p>
            <a:pPr>
              <a:defRPr/>
            </a:pPr>
            <a:r>
              <a:rPr lang="en-US"/>
              <a:t>08/07/13</a:t>
            </a:r>
          </a:p>
        </p:txBody>
      </p:sp>
      <p:sp>
        <p:nvSpPr>
          <p:cNvPr id="5" name="Rectangle 5"/>
          <p:cNvSpPr>
            <a:spLocks noGrp="1" noChangeArrowheads="1"/>
          </p:cNvSpPr>
          <p:nvPr>
            <p:ph type="sldNum" idx="11"/>
          </p:nvPr>
        </p:nvSpPr>
        <p:spPr>
          <a:xfrm>
            <a:off x="6934200" y="0"/>
            <a:ext cx="2206625" cy="361950"/>
          </a:xfrm>
          <a:prstGeom prst="rect">
            <a:avLst/>
          </a:prstGeom>
          <a:ln/>
        </p:spPr>
        <p:txBody>
          <a:bodyPr/>
          <a:lstStyle>
            <a:lvl1pPr>
              <a:defRPr/>
            </a:lvl1pPr>
          </a:lstStyle>
          <a:p>
            <a:pPr>
              <a:defRPr/>
            </a:pPr>
            <a:fld id="{D2C78B44-D8B4-4DFA-860D-CB32831B2F26}" type="slidenum">
              <a:rPr lang="en-US" altLang="en-US"/>
              <a:pPr>
                <a:defRPr/>
              </a:pPr>
              <a:t>‹#›</a:t>
            </a:fld>
            <a:endParaRPr lang="en-US" altLang="en-US"/>
          </a:p>
        </p:txBody>
      </p:sp>
    </p:spTree>
    <p:extLst>
      <p:ext uri="{BB962C8B-B14F-4D97-AF65-F5344CB8AC3E}">
        <p14:creationId xmlns:p14="http://schemas.microsoft.com/office/powerpoint/2010/main" val="29628798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050554"/>
      </p:ext>
    </p:extLst>
  </p:cSld>
  <p:clrMap bg1="lt1" tx1="dk1" bg2="lt2" tx2="dk2" accent1="accent1" accent2="accent2" accent3="accent3" accent4="accent4" accent5="accent5" accent6="accent6" hlink="hlink" folHlink="folHlink"/>
  <p:sldLayoutIdLst>
    <p:sldLayoutId id="2147483657"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6287827"/>
            <a:ext cx="9144000" cy="570173"/>
          </a:xfrm>
          <a:prstGeom prst="rect">
            <a:avLst/>
          </a:prstGeom>
        </p:spPr>
      </p:pic>
      <p:sp>
        <p:nvSpPr>
          <p:cNvPr id="2" name="TextBox 1"/>
          <p:cNvSpPr txBox="1"/>
          <p:nvPr userDrawn="1"/>
        </p:nvSpPr>
        <p:spPr>
          <a:xfrm>
            <a:off x="891326" y="6497395"/>
            <a:ext cx="4251557" cy="200055"/>
          </a:xfrm>
          <a:prstGeom prst="rect">
            <a:avLst/>
          </a:prstGeom>
          <a:noFill/>
        </p:spPr>
        <p:txBody>
          <a:bodyPr wrap="square" rtlCol="0">
            <a:spAutoFit/>
          </a:bodyPr>
          <a:lstStyle/>
          <a:p>
            <a:pPr algn="l"/>
            <a:r>
              <a:rPr lang="en-US" sz="700" kern="1200" dirty="0" smtClean="0">
                <a:solidFill>
                  <a:schemeClr val="bg1"/>
                </a:solidFill>
                <a:latin typeface="Verdana"/>
                <a:ea typeface="+mn-ea"/>
                <a:cs typeface="Verdana"/>
              </a:rPr>
              <a:t>Copyright 2015,  IEEE Smart Village</a:t>
            </a:r>
            <a:endParaRPr lang="en-US" sz="700" dirty="0">
              <a:solidFill>
                <a:schemeClr val="bg1"/>
              </a:solidFill>
              <a:latin typeface="Verdana"/>
              <a:cs typeface="Verdana"/>
            </a:endParaRPr>
          </a:p>
        </p:txBody>
      </p:sp>
      <p:sp>
        <p:nvSpPr>
          <p:cNvPr id="6" name="Slide Number Placeholder 7"/>
          <p:cNvSpPr txBox="1">
            <a:spLocks/>
          </p:cNvSpPr>
          <p:nvPr userDrawn="1"/>
        </p:nvSpPr>
        <p:spPr>
          <a:xfrm>
            <a:off x="526318" y="6484557"/>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5A59772-CB4A-C545-8738-7648696E165D}" type="slidenum">
              <a:rPr lang="en-US" sz="800" kern="1200" smtClean="0">
                <a:solidFill>
                  <a:schemeClr val="bg1"/>
                </a:solidFill>
                <a:latin typeface="Verdana"/>
                <a:ea typeface="+mn-ea"/>
                <a:cs typeface="Verdana"/>
              </a:rPr>
              <a:pPr/>
              <a:t>‹#›</a:t>
            </a:fld>
            <a:endParaRPr lang="en-US" sz="700" kern="1200" dirty="0">
              <a:solidFill>
                <a:schemeClr val="bg1"/>
              </a:solidFill>
              <a:latin typeface="Verdana"/>
              <a:ea typeface="+mn-ea"/>
              <a:cs typeface="Verdana"/>
            </a:endParaRPr>
          </a:p>
        </p:txBody>
      </p:sp>
    </p:spTree>
    <p:extLst>
      <p:ext uri="{BB962C8B-B14F-4D97-AF65-F5344CB8AC3E}">
        <p14:creationId xmlns:p14="http://schemas.microsoft.com/office/powerpoint/2010/main" val="3610278990"/>
      </p:ext>
    </p:extLst>
  </p:cSld>
  <p:clrMap bg1="lt1" tx1="dk1" bg2="lt2" tx2="dk2" accent1="accent1" accent2="accent2" accent3="accent3" accent4="accent4" accent5="accent5" accent6="accent6" hlink="hlink" folHlink="folHlink"/>
  <p:sldLayoutIdLst>
    <p:sldLayoutId id="2147483655" r:id="rId1"/>
    <p:sldLayoutId id="2147483658" r:id="rId2"/>
    <p:sldLayoutId id="2147483659" r:id="rId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Nobel_Prize_in_Economic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358907"/>
            <a:ext cx="8401248" cy="1372239"/>
          </a:xfrm>
        </p:spPr>
        <p:txBody>
          <a:bodyPr/>
          <a:lstStyle/>
          <a:p>
            <a:r>
              <a:rPr lang="en-US" sz="2800" dirty="0" smtClean="0">
                <a:latin typeface="Verdana"/>
                <a:cs typeface="Verdana"/>
              </a:rPr>
              <a:t>IEEE Smart Village and Human Rights</a:t>
            </a:r>
            <a:endParaRPr lang="en-US" sz="2800" dirty="0">
              <a:latin typeface="Verdana"/>
              <a:cs typeface="Verdana"/>
            </a:endParaRPr>
          </a:p>
        </p:txBody>
      </p:sp>
      <p:pic>
        <p:nvPicPr>
          <p:cNvPr id="3" name="Picture 2" descr="IEEE-SV_Solar_Panels_Leh_India-2x3.jpg"/>
          <p:cNvPicPr>
            <a:picLocks noChangeAspect="1"/>
          </p:cNvPicPr>
          <p:nvPr/>
        </p:nvPicPr>
        <p:blipFill rotWithShape="1">
          <a:blip r:embed="rId2" cstate="email">
            <a:extLst>
              <a:ext uri="{28A0092B-C50C-407E-A947-70E740481C1C}">
                <a14:useLocalDpi xmlns:a14="http://schemas.microsoft.com/office/drawing/2010/main"/>
              </a:ext>
            </a:extLst>
          </a:blip>
          <a:srcRect l="365" t="1220" r="10027" b="-1220"/>
          <a:stretch/>
        </p:blipFill>
        <p:spPr>
          <a:xfrm>
            <a:off x="468048" y="5045027"/>
            <a:ext cx="2212814" cy="1646296"/>
          </a:xfrm>
          <a:prstGeom prst="rect">
            <a:avLst/>
          </a:prstGeom>
        </p:spPr>
      </p:pic>
      <p:pic>
        <p:nvPicPr>
          <p:cNvPr id="5" name="Picture 4" descr="Nigerian_Children_Thank_You_IEEE.jpg"/>
          <p:cNvPicPr>
            <a:picLocks noChangeAspect="1"/>
          </p:cNvPicPr>
          <p:nvPr/>
        </p:nvPicPr>
        <p:blipFill rotWithShape="1">
          <a:blip r:embed="rId3" cstate="email">
            <a:extLst>
              <a:ext uri="{28A0092B-C50C-407E-A947-70E740481C1C}">
                <a14:useLocalDpi xmlns:a14="http://schemas.microsoft.com/office/drawing/2010/main"/>
              </a:ext>
            </a:extLst>
          </a:blip>
          <a:srcRect t="5815" r="8274" b="9611"/>
          <a:stretch/>
        </p:blipFill>
        <p:spPr>
          <a:xfrm>
            <a:off x="3394128" y="5045027"/>
            <a:ext cx="2380676" cy="1646296"/>
          </a:xfrm>
          <a:prstGeom prst="rect">
            <a:avLst/>
          </a:prstGeom>
        </p:spPr>
      </p:pic>
      <p:pic>
        <p:nvPicPr>
          <p:cNvPr id="6" name="Picture 5" descr="IEEE-SV_Young_Woman_Men_Solar_Panel-2x3.jpg"/>
          <p:cNvPicPr>
            <a:picLocks noChangeAspect="1"/>
          </p:cNvPicPr>
          <p:nvPr/>
        </p:nvPicPr>
        <p:blipFill rotWithShape="1">
          <a:blip r:embed="rId4" cstate="email">
            <a:extLst>
              <a:ext uri="{28A0092B-C50C-407E-A947-70E740481C1C}">
                <a14:useLocalDpi xmlns:a14="http://schemas.microsoft.com/office/drawing/2010/main"/>
              </a:ext>
            </a:extLst>
          </a:blip>
          <a:srcRect l="5632" r="5630"/>
          <a:stretch/>
        </p:blipFill>
        <p:spPr>
          <a:xfrm>
            <a:off x="6397210" y="5045027"/>
            <a:ext cx="2221839" cy="1669204"/>
          </a:xfrm>
          <a:prstGeom prst="rect">
            <a:avLst/>
          </a:prstGeom>
        </p:spPr>
      </p:pic>
      <p:pic>
        <p:nvPicPr>
          <p:cNvPr id="2" name="Picture 1" descr="ieee_foundation_specialmark_whit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0942" y="779467"/>
            <a:ext cx="2415333" cy="288398"/>
          </a:xfrm>
          <a:prstGeom prst="rect">
            <a:avLst/>
          </a:prstGeom>
        </p:spPr>
      </p:pic>
    </p:spTree>
    <p:extLst>
      <p:ext uri="{BB962C8B-B14F-4D97-AF65-F5344CB8AC3E}">
        <p14:creationId xmlns:p14="http://schemas.microsoft.com/office/powerpoint/2010/main" val="13082546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500"/>
                                        <p:tgtEl>
                                          <p:spTgt spid="5"/>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Mohammed </a:t>
            </a:r>
            <a:r>
              <a:rPr lang="en-US" b="1" dirty="0">
                <a:solidFill>
                  <a:srgbClr val="008000"/>
                </a:solidFill>
              </a:rPr>
              <a:t>Al-</a:t>
            </a:r>
            <a:r>
              <a:rPr lang="en-US" b="1" dirty="0" err="1">
                <a:solidFill>
                  <a:srgbClr val="008000"/>
                </a:solidFill>
              </a:rPr>
              <a:t>Nuaimi</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fontScale="25000" lnSpcReduction="20000"/>
          </a:bodyPr>
          <a:lstStyle/>
          <a:p>
            <a:r>
              <a:rPr lang="en-US" sz="7400" dirty="0" smtClean="0"/>
              <a:t>It </a:t>
            </a:r>
            <a:r>
              <a:rPr lang="en-US" sz="7400" dirty="0"/>
              <a:t>is easy for me to design a controller to do all what is in the presentation; I just need more details.</a:t>
            </a:r>
            <a:br>
              <a:rPr lang="en-US" sz="7400" dirty="0"/>
            </a:br>
            <a:endParaRPr lang="en-US" sz="7400" dirty="0"/>
          </a:p>
          <a:p>
            <a:r>
              <a:rPr lang="en-US" sz="7400" dirty="0"/>
              <a:t>I may also easily embed the WIFI and GPS modules, which I think they are very important for you as long as you want to remotely shut down the device. My idea is that the device gets an expiry date when it is connected to the internet and it keeps running as long as it is getting an earlier date that the expiry date from the GPS module. The device will also has a built in memory to log everything you want like location and usage every configurable period, then when it is connected to the internet, this data will be sent to the server and when it is done, the server will send the activation code. By this we will assure that all the logged data are delivered.</a:t>
            </a:r>
            <a:br>
              <a:rPr lang="en-US" sz="7400" dirty="0"/>
            </a:br>
            <a:endParaRPr lang="en-US" sz="7400" dirty="0"/>
          </a:p>
          <a:p>
            <a:r>
              <a:rPr lang="en-US" sz="7400" dirty="0"/>
              <a:t>By doing this, you will assure that the device will automatically shut down even if it is not connected to the internet, and you will get all the data you want before re-activating the device.</a:t>
            </a:r>
            <a:br>
              <a:rPr lang="en-US" sz="7400" dirty="0"/>
            </a:br>
            <a:endParaRPr lang="en-US" sz="7400" dirty="0"/>
          </a:p>
        </p:txBody>
      </p:sp>
    </p:spTree>
    <p:extLst>
      <p:ext uri="{BB962C8B-B14F-4D97-AF65-F5344CB8AC3E}">
        <p14:creationId xmlns:p14="http://schemas.microsoft.com/office/powerpoint/2010/main" val="2219662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Mohammed </a:t>
            </a:r>
            <a:r>
              <a:rPr lang="en-US" b="1" dirty="0">
                <a:solidFill>
                  <a:srgbClr val="008000"/>
                </a:solidFill>
              </a:rPr>
              <a:t>Al-</a:t>
            </a:r>
            <a:r>
              <a:rPr lang="en-US" b="1" dirty="0" err="1">
                <a:solidFill>
                  <a:srgbClr val="008000"/>
                </a:solidFill>
              </a:rPr>
              <a:t>Nuaimi</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991100"/>
          </a:xfrm>
        </p:spPr>
        <p:txBody>
          <a:bodyPr>
            <a:normAutofit fontScale="25000" lnSpcReduction="20000"/>
          </a:bodyPr>
          <a:lstStyle/>
          <a:p>
            <a:r>
              <a:rPr lang="en-US" sz="7400" dirty="0" smtClean="0"/>
              <a:t>Everything </a:t>
            </a:r>
            <a:r>
              <a:rPr lang="en-US" sz="7400" dirty="0"/>
              <a:t>will be done using PIC micro-controllers. I usually use Proton </a:t>
            </a:r>
            <a:r>
              <a:rPr lang="en-US" sz="7400" dirty="0" err="1"/>
              <a:t>picbasic</a:t>
            </a:r>
            <a:r>
              <a:rPr lang="en-US" sz="7400" dirty="0"/>
              <a:t> to program, I will surly hand the source codes over to you.</a:t>
            </a:r>
            <a:br>
              <a:rPr lang="en-US" sz="7400" dirty="0"/>
            </a:br>
            <a:endParaRPr lang="en-US" sz="7400" dirty="0"/>
          </a:p>
          <a:p>
            <a:r>
              <a:rPr lang="en-US" sz="7400" dirty="0"/>
              <a:t>Mainly, all the sources will be combined into one 10.5 to 60 volt. Al circuits are to be fed from this source.</a:t>
            </a:r>
            <a:br>
              <a:rPr lang="en-US" sz="7400" dirty="0"/>
            </a:br>
            <a:endParaRPr lang="en-US" sz="7400" dirty="0"/>
          </a:p>
          <a:p>
            <a:r>
              <a:rPr lang="en-US" sz="7400" dirty="0"/>
              <a:t>One circuit to monitor the charging, it will limit the charging current using PWM to extend the life of the battery and the charging equipment; By this, we control the output current so no matter how dead is the battery, we will not overload the circuit nor ruin the battery.</a:t>
            </a:r>
            <a:br>
              <a:rPr lang="en-US" sz="7400" dirty="0"/>
            </a:br>
            <a:endParaRPr lang="en-US" sz="7400" dirty="0"/>
          </a:p>
          <a:p>
            <a:r>
              <a:rPr lang="en-US" sz="7400" dirty="0"/>
              <a:t>The output circuit will monitor the voltage range, disconnects the output if it is less than the low voltage limit or higher than the high voltage limit; It will also monitor the power consumed, if it exceeds the 75W limit, you can choose from immediately disconnecting the load, or to have a delay depending on the deviation from the 75W limit. By this, we will not need the thermal and short circuit protection.</a:t>
            </a:r>
            <a:br>
              <a:rPr lang="en-US" sz="7400" dirty="0"/>
            </a:br>
            <a:endParaRPr lang="en-US" sz="7400" dirty="0"/>
          </a:p>
          <a:p>
            <a:r>
              <a:rPr lang="en-US" sz="7400" dirty="0"/>
              <a:t>You may send me circuit boards to my </a:t>
            </a:r>
            <a:r>
              <a:rPr lang="en-US" sz="7400" dirty="0" smtClean="0"/>
              <a:t>address: </a:t>
            </a:r>
            <a:r>
              <a:rPr lang="en-US" sz="7400" b="1" dirty="0" smtClean="0"/>
              <a:t>Mohammed </a:t>
            </a:r>
            <a:r>
              <a:rPr lang="en-US" sz="7400" b="1" dirty="0" err="1"/>
              <a:t>Alnuaimi</a:t>
            </a:r>
            <a:r>
              <a:rPr lang="en-US" sz="7400" b="1" dirty="0"/>
              <a:t/>
            </a:r>
            <a:br>
              <a:rPr lang="en-US" sz="7400" b="1" dirty="0"/>
            </a:br>
            <a:r>
              <a:rPr lang="en-US" sz="7400" b="1" dirty="0" err="1"/>
              <a:t>Yucetepe</a:t>
            </a:r>
            <a:r>
              <a:rPr lang="en-US" sz="7400" b="1" dirty="0"/>
              <a:t> </a:t>
            </a:r>
            <a:r>
              <a:rPr lang="en-US" sz="7400" b="1" dirty="0" err="1"/>
              <a:t>Sk</a:t>
            </a:r>
            <a:r>
              <a:rPr lang="en-US" sz="7400" b="1" dirty="0"/>
              <a:t> No:34/2, </a:t>
            </a:r>
            <a:r>
              <a:rPr lang="en-US" sz="7400" b="1" dirty="0" err="1"/>
              <a:t>Hastanebasi</a:t>
            </a:r>
            <a:r>
              <a:rPr lang="en-US" sz="7400" b="1" dirty="0"/>
              <a:t> </a:t>
            </a:r>
            <a:r>
              <a:rPr lang="en-US" sz="7400" b="1" dirty="0" err="1"/>
              <a:t>Mahallesi</a:t>
            </a:r>
            <a:r>
              <a:rPr lang="en-US" sz="7400" b="1" dirty="0"/>
              <a:t>, 55040 </a:t>
            </a:r>
            <a:r>
              <a:rPr lang="en-US" sz="7400" b="1" dirty="0" err="1"/>
              <a:t>İlkadım</a:t>
            </a:r>
            <a:r>
              <a:rPr lang="en-US" sz="7400" b="1" dirty="0"/>
              <a:t>/Samsun, Turkey</a:t>
            </a:r>
            <a:endParaRPr lang="en-US" sz="7400"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2223525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80975" y="650875"/>
            <a:ext cx="87630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itchFamily="32" charset="0"/>
                <a:ea typeface="Microsoft YaHei" pitchFamily="32" charset="-122"/>
              </a:defRPr>
            </a:lvl1pPr>
            <a:lvl2pPr>
              <a:spcBef>
                <a:spcPts val="7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itchFamily="32" charset="0"/>
                <a:ea typeface="Microsoft YaHei" pitchFamily="32" charset="-122"/>
              </a:defRPr>
            </a:lvl2pPr>
            <a:lvl3pPr>
              <a:spcBef>
                <a:spcPts val="6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itchFamily="32" charset="0"/>
                <a:ea typeface="Microsoft YaHei" pitchFamily="32" charset="-122"/>
              </a:defRPr>
            </a:lvl3pPr>
            <a:lvl4pPr>
              <a:spcBef>
                <a:spcPts val="5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4pPr>
            <a:lvl5pPr>
              <a:spcBef>
                <a:spcPts val="5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5pPr>
            <a:lvl6pPr marL="25146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6pPr>
            <a:lvl7pPr marL="29718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7pPr>
            <a:lvl8pPr marL="34290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8pPr>
            <a:lvl9pPr marL="38862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9pPr>
          </a:lstStyle>
          <a:p>
            <a:pPr algn="ctr" eaLnBrk="1" hangingPunct="1">
              <a:spcBef>
                <a:spcPct val="0"/>
              </a:spcBef>
              <a:buClrTx/>
              <a:buFontTx/>
              <a:buNone/>
            </a:pPr>
            <a:r>
              <a:rPr lang="en-US" altLang="en-US" sz="4400" b="1" dirty="0">
                <a:solidFill>
                  <a:srgbClr val="008000"/>
                </a:solidFill>
                <a:latin typeface="+mj-lt"/>
                <a:ea typeface="+mj-ea"/>
              </a:rPr>
              <a:t>IEEE Smart Village</a:t>
            </a:r>
          </a:p>
          <a:p>
            <a:pPr algn="ctr" eaLnBrk="1" hangingPunct="1">
              <a:spcBef>
                <a:spcPct val="0"/>
              </a:spcBef>
              <a:buClrTx/>
              <a:buFontTx/>
              <a:buNone/>
            </a:pPr>
            <a:r>
              <a:rPr lang="en-US" altLang="en-US" sz="4400" b="1" dirty="0">
                <a:solidFill>
                  <a:srgbClr val="008000"/>
                </a:solidFill>
                <a:latin typeface="+mj-lt"/>
                <a:ea typeface="+mj-ea"/>
              </a:rPr>
              <a:t>And Human Rights</a:t>
            </a:r>
          </a:p>
        </p:txBody>
      </p:sp>
      <p:sp>
        <p:nvSpPr>
          <p:cNvPr id="2051" name="Text Box 2"/>
          <p:cNvSpPr txBox="1">
            <a:spLocks noChangeArrowheads="1"/>
          </p:cNvSpPr>
          <p:nvPr/>
        </p:nvSpPr>
        <p:spPr bwMode="auto">
          <a:xfrm>
            <a:off x="180975" y="2479675"/>
            <a:ext cx="87630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itchFamily="32" charset="0"/>
                <a:ea typeface="Microsoft YaHei" pitchFamily="32" charset="-122"/>
              </a:defRPr>
            </a:lvl1pPr>
            <a:lvl2pPr>
              <a:spcBef>
                <a:spcPts val="7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itchFamily="32" charset="0"/>
                <a:ea typeface="Microsoft YaHei" pitchFamily="32" charset="-122"/>
              </a:defRPr>
            </a:lvl2pPr>
            <a:lvl3pPr>
              <a:spcBef>
                <a:spcPts val="6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itchFamily="32" charset="0"/>
                <a:ea typeface="Microsoft YaHei" pitchFamily="32" charset="-122"/>
              </a:defRPr>
            </a:lvl3pPr>
            <a:lvl4pPr>
              <a:spcBef>
                <a:spcPts val="5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4pPr>
            <a:lvl5pPr>
              <a:spcBef>
                <a:spcPts val="500"/>
              </a:spcBef>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5pPr>
            <a:lvl6pPr marL="25146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6pPr>
            <a:lvl7pPr marL="29718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7pPr>
            <a:lvl8pPr marL="34290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8pPr>
            <a:lvl9pPr marL="3886200" indent="-228600" defTabSz="457200" eaLnBrk="0" fontAlgn="base" hangingPunct="0">
              <a:spcBef>
                <a:spcPts val="5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itchFamily="32" charset="0"/>
                <a:ea typeface="Microsoft YaHei" pitchFamily="32" charset="-122"/>
              </a:defRPr>
            </a:lvl9pPr>
          </a:lstStyle>
          <a:p>
            <a:pPr algn="ctr">
              <a:spcBef>
                <a:spcPct val="0"/>
              </a:spcBef>
              <a:buClrTx/>
            </a:pPr>
            <a:r>
              <a:rPr lang="en-US" altLang="en-US" b="1" dirty="0">
                <a:solidFill>
                  <a:srgbClr val="008000"/>
                </a:solidFill>
                <a:latin typeface="+mj-lt"/>
                <a:ea typeface="+mj-ea"/>
              </a:rPr>
              <a:t>Panel Session</a:t>
            </a:r>
          </a:p>
          <a:p>
            <a:pPr algn="ctr">
              <a:spcBef>
                <a:spcPct val="0"/>
              </a:spcBef>
              <a:buClrTx/>
            </a:pPr>
            <a:endParaRPr lang="en-US" altLang="en-US" b="1" dirty="0">
              <a:solidFill>
                <a:srgbClr val="008000"/>
              </a:solidFill>
              <a:latin typeface="+mj-lt"/>
              <a:ea typeface="+mj-ea"/>
            </a:endParaRPr>
          </a:p>
          <a:p>
            <a:pPr algn="ctr">
              <a:spcBef>
                <a:spcPct val="0"/>
              </a:spcBef>
              <a:buClrTx/>
            </a:pPr>
            <a:r>
              <a:rPr lang="en-US" altLang="en-US" b="1" dirty="0">
                <a:solidFill>
                  <a:srgbClr val="008000"/>
                </a:solidFill>
                <a:latin typeface="+mj-lt"/>
                <a:ea typeface="+mj-ea"/>
              </a:rPr>
              <a:t>IEEE Smart Village Workshop</a:t>
            </a:r>
          </a:p>
        </p:txBody>
      </p:sp>
    </p:spTree>
    <p:extLst>
      <p:ext uri="{BB962C8B-B14F-4D97-AF65-F5344CB8AC3E}">
        <p14:creationId xmlns:p14="http://schemas.microsoft.com/office/powerpoint/2010/main" val="2095697308"/>
      </p:ext>
    </p:extLst>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Panelists</a:t>
            </a:r>
            <a:endParaRPr lang="en-US" altLang="en-US" b="1" dirty="0">
              <a:solidFill>
                <a:srgbClr val="008000"/>
              </a:solidFill>
              <a:cs typeface="+mn-cs"/>
            </a:endParaRPr>
          </a:p>
        </p:txBody>
      </p:sp>
      <p:sp>
        <p:nvSpPr>
          <p:cNvPr id="3" name="Content Placeholder 2"/>
          <p:cNvSpPr>
            <a:spLocks noGrp="1"/>
          </p:cNvSpPr>
          <p:nvPr>
            <p:ph idx="1"/>
          </p:nvPr>
        </p:nvSpPr>
        <p:spPr>
          <a:xfrm>
            <a:off x="279400" y="1181101"/>
            <a:ext cx="8407400" cy="4165600"/>
          </a:xfrm>
        </p:spPr>
        <p:txBody>
          <a:bodyPr>
            <a:normAutofit/>
          </a:bodyPr>
          <a:lstStyle/>
          <a:p>
            <a:r>
              <a:rPr lang="en-US" dirty="0" smtClean="0"/>
              <a:t>Panel Leader - Robin Podmore</a:t>
            </a:r>
          </a:p>
          <a:p>
            <a:r>
              <a:rPr lang="en-US" dirty="0" smtClean="0"/>
              <a:t>Panelist: Musa Dan </a:t>
            </a:r>
            <a:r>
              <a:rPr lang="en-US" dirty="0" err="1" smtClean="0"/>
              <a:t>Fodio</a:t>
            </a:r>
            <a:r>
              <a:rPr lang="en-US" dirty="0" smtClean="0"/>
              <a:t> – Attorney </a:t>
            </a:r>
            <a:endParaRPr lang="en-US" dirty="0"/>
          </a:p>
          <a:p>
            <a:r>
              <a:rPr lang="en-US" dirty="0" smtClean="0"/>
              <a:t>Panelist: Dan </a:t>
            </a:r>
            <a:r>
              <a:rPr lang="en-US" dirty="0" err="1" smtClean="0"/>
              <a:t>Wessner</a:t>
            </a:r>
            <a:r>
              <a:rPr lang="en-US" dirty="0" smtClean="0"/>
              <a:t> – Regis University</a:t>
            </a:r>
          </a:p>
          <a:p>
            <a:endParaRPr lang="en-US" dirty="0"/>
          </a:p>
          <a:p>
            <a:pPr marL="0" indent="0">
              <a:buNone/>
            </a:pPr>
            <a:endParaRPr lang="en-US"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311423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Development as Freedom</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fontScale="92500" lnSpcReduction="20000"/>
          </a:bodyPr>
          <a:lstStyle/>
          <a:p>
            <a:r>
              <a:rPr lang="en-US" dirty="0" err="1"/>
              <a:t>Amartya</a:t>
            </a:r>
            <a:r>
              <a:rPr lang="en-US" dirty="0"/>
              <a:t> Sen, winner of the 1998 </a:t>
            </a:r>
            <a:r>
              <a:rPr lang="en-US" dirty="0">
                <a:hlinkClick r:id="rId2" tooltip="Nobel Prize in Economics"/>
              </a:rPr>
              <a:t>Nobel Prize in Economics</a:t>
            </a:r>
            <a:r>
              <a:rPr lang="en-US" dirty="0"/>
              <a:t>, argues that economic development entails a set of linked freedoms: political freedoms, transparency in relations, access to credit and escape from abject poverty through creation of jobs. </a:t>
            </a:r>
            <a:endParaRPr lang="en-US" dirty="0" smtClean="0"/>
          </a:p>
          <a:p>
            <a:endParaRPr lang="en-US" dirty="0"/>
          </a:p>
          <a:p>
            <a:r>
              <a:rPr lang="en-US" dirty="0" smtClean="0"/>
              <a:t>More </a:t>
            </a:r>
            <a:r>
              <a:rPr lang="en-US" dirty="0"/>
              <a:t>pragmatically; Paul </a:t>
            </a:r>
            <a:r>
              <a:rPr lang="en-US" dirty="0" err="1"/>
              <a:t>Polak</a:t>
            </a:r>
            <a:r>
              <a:rPr lang="en-US" dirty="0"/>
              <a:t> author of “Out of Poverty” argues that the best way to help people living on $1 to $2 per day is to show them how to earn more money. </a:t>
            </a:r>
          </a:p>
          <a:p>
            <a:pPr marL="0" indent="0">
              <a:buNone/>
            </a:pPr>
            <a:endParaRPr lang="en-US"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196130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Question 1</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a:bodyPr>
          <a:lstStyle/>
          <a:p>
            <a:r>
              <a:rPr lang="en-US" dirty="0" smtClean="0"/>
              <a:t>Please summarize your </a:t>
            </a:r>
            <a:r>
              <a:rPr lang="en-US" dirty="0"/>
              <a:t>unique and extensive career work on human rights. </a:t>
            </a:r>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147480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Question 2</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a:bodyPr>
          <a:lstStyle/>
          <a:p>
            <a:r>
              <a:rPr lang="en-US" dirty="0"/>
              <a:t>How can IEEE Smart Village support the European Refugee Crisis with electrification, education and job creation in camps?</a:t>
            </a:r>
          </a:p>
          <a:p>
            <a:endParaRPr lang="en-US" dirty="0"/>
          </a:p>
          <a:p>
            <a:pPr marL="0" indent="0">
              <a:buNone/>
            </a:pPr>
            <a:endParaRPr lang="en-US"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4090684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Question 3</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a:bodyPr>
          <a:lstStyle/>
          <a:p>
            <a:r>
              <a:rPr lang="en-US" dirty="0" smtClean="0"/>
              <a:t>What </a:t>
            </a:r>
            <a:r>
              <a:rPr lang="en-US" dirty="0"/>
              <a:t>funding is available to support growth of IEEE Smart Village in this area? </a:t>
            </a:r>
          </a:p>
          <a:p>
            <a:pPr marL="0" indent="0">
              <a:buNone/>
            </a:pPr>
            <a:endParaRPr lang="en-US"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3469608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11430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Mohammed </a:t>
            </a:r>
            <a:r>
              <a:rPr lang="en-US" b="1" dirty="0">
                <a:solidFill>
                  <a:srgbClr val="008000"/>
                </a:solidFill>
                <a:cs typeface="+mn-cs"/>
              </a:rPr>
              <a:t>Al-</a:t>
            </a:r>
            <a:r>
              <a:rPr lang="en-US" b="1" dirty="0" err="1">
                <a:solidFill>
                  <a:srgbClr val="008000"/>
                </a:solidFill>
                <a:cs typeface="+mn-cs"/>
              </a:rPr>
              <a:t>Nuaimi</a:t>
            </a:r>
            <a:endParaRPr lang="en-US" altLang="en-US" b="1" dirty="0">
              <a:solidFill>
                <a:srgbClr val="008000"/>
              </a:solidFill>
              <a:cs typeface="+mn-cs"/>
            </a:endParaRPr>
          </a:p>
        </p:txBody>
      </p:sp>
      <p:sp>
        <p:nvSpPr>
          <p:cNvPr id="3" name="Content Placeholder 2"/>
          <p:cNvSpPr>
            <a:spLocks noGrp="1"/>
          </p:cNvSpPr>
          <p:nvPr>
            <p:ph idx="1"/>
          </p:nvPr>
        </p:nvSpPr>
        <p:spPr>
          <a:xfrm>
            <a:off x="279400" y="1562100"/>
            <a:ext cx="5918200" cy="4525963"/>
          </a:xfrm>
        </p:spPr>
        <p:txBody>
          <a:bodyPr>
            <a:normAutofit/>
          </a:bodyPr>
          <a:lstStyle/>
          <a:p>
            <a:pPr>
              <a:defRPr/>
            </a:pPr>
            <a:r>
              <a:rPr lang="en-US" sz="2400" dirty="0" smtClean="0"/>
              <a:t>Colleague of Robin Podmore and Chris Mosier.</a:t>
            </a:r>
          </a:p>
          <a:p>
            <a:pPr>
              <a:defRPr/>
            </a:pPr>
            <a:r>
              <a:rPr lang="en-US" sz="2400" dirty="0" smtClean="0"/>
              <a:t>We worked on a building a model of the Iraq power system to train Iraq power system operators in Baghdad Green Zone in 2008 and 2009. </a:t>
            </a:r>
          </a:p>
          <a:p>
            <a:pPr>
              <a:defRPr/>
            </a:pPr>
            <a:r>
              <a:rPr lang="en-US" sz="2400" dirty="0" smtClean="0"/>
              <a:t>Under subcontract to RTI</a:t>
            </a:r>
          </a:p>
          <a:p>
            <a:pPr>
              <a:defRPr/>
            </a:pPr>
            <a:r>
              <a:rPr lang="en-US" sz="2400" dirty="0" smtClean="0"/>
              <a:t>Worked for Iraq Ministry of Electricity</a:t>
            </a:r>
          </a:p>
          <a:p>
            <a:pPr>
              <a:defRPr/>
            </a:pPr>
            <a:r>
              <a:rPr lang="en-US" sz="2400" dirty="0" smtClean="0"/>
              <a:t>Now in refugee camp in Turkey with son.</a:t>
            </a:r>
            <a:endParaRPr lang="en-US" sz="2400" dirty="0"/>
          </a:p>
          <a:p>
            <a:pPr>
              <a:defRPr/>
            </a:pPr>
            <a:endParaRPr lang="en-US" dirty="0" smtClean="0"/>
          </a:p>
          <a:p>
            <a:pPr marL="457200" lvl="1" indent="0">
              <a:defRPr/>
            </a:pPr>
            <a:endParaRPr lang="en-US" dirty="0" smtClean="0"/>
          </a:p>
          <a:p>
            <a:pPr>
              <a:defRPr/>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0490" y="2151253"/>
            <a:ext cx="2523810" cy="3038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1294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850900"/>
          </a:xfrm>
        </p:spPr>
        <p:txBody>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rgbClr val="008000"/>
                </a:solidFill>
                <a:cs typeface="+mn-cs"/>
              </a:rPr>
              <a:t>Mohammed </a:t>
            </a:r>
            <a:r>
              <a:rPr lang="en-US" b="1" dirty="0">
                <a:solidFill>
                  <a:srgbClr val="008000"/>
                </a:solidFill>
              </a:rPr>
              <a:t>Al-</a:t>
            </a:r>
            <a:r>
              <a:rPr lang="en-US" b="1" dirty="0" err="1">
                <a:solidFill>
                  <a:srgbClr val="008000"/>
                </a:solidFill>
              </a:rPr>
              <a:t>Nuaimi</a:t>
            </a:r>
            <a:endParaRPr lang="en-US" altLang="en-US" b="1" dirty="0">
              <a:solidFill>
                <a:srgbClr val="008000"/>
              </a:solidFill>
              <a:cs typeface="+mn-cs"/>
            </a:endParaRPr>
          </a:p>
        </p:txBody>
      </p:sp>
      <p:sp>
        <p:nvSpPr>
          <p:cNvPr id="3" name="Content Placeholder 2"/>
          <p:cNvSpPr>
            <a:spLocks noGrp="1"/>
          </p:cNvSpPr>
          <p:nvPr>
            <p:ph idx="1"/>
          </p:nvPr>
        </p:nvSpPr>
        <p:spPr>
          <a:xfrm>
            <a:off x="279400" y="1181100"/>
            <a:ext cx="8407400" cy="4525963"/>
          </a:xfrm>
        </p:spPr>
        <p:txBody>
          <a:bodyPr>
            <a:normAutofit fontScale="77500" lnSpcReduction="20000"/>
          </a:bodyPr>
          <a:lstStyle/>
          <a:p>
            <a:r>
              <a:rPr lang="en-US" dirty="0"/>
              <a:t>Please let me know if I can help with your group, now that I am one of them, I know how much they appreciate the simplest actions, like a pray or an email.</a:t>
            </a:r>
            <a:br>
              <a:rPr lang="en-US" dirty="0"/>
            </a:br>
            <a:endParaRPr lang="en-US" dirty="0"/>
          </a:p>
          <a:p>
            <a:r>
              <a:rPr lang="en-US" dirty="0"/>
              <a:t>I have nothing to do here because we are not allowed to have jobs </a:t>
            </a:r>
            <a:r>
              <a:rPr lang="en-US" dirty="0" smtClean="0"/>
              <a:t>here.</a:t>
            </a:r>
          </a:p>
          <a:p>
            <a:r>
              <a:rPr lang="en-US" dirty="0" smtClean="0"/>
              <a:t>I </a:t>
            </a:r>
            <a:r>
              <a:rPr lang="en-US" dirty="0"/>
              <a:t>have implemented lot of control and automation systems using PIC micro-controllers, </a:t>
            </a:r>
            <a:r>
              <a:rPr lang="en-US" dirty="0" smtClean="0"/>
              <a:t>Raspberry PI </a:t>
            </a:r>
            <a:r>
              <a:rPr lang="en-US" dirty="0"/>
              <a:t>and ASP.net web applications via C#. </a:t>
            </a:r>
            <a:endParaRPr lang="en-US" dirty="0" smtClean="0"/>
          </a:p>
          <a:p>
            <a:endParaRPr lang="en-US" dirty="0" smtClean="0"/>
          </a:p>
          <a:p>
            <a:r>
              <a:rPr lang="en-US" dirty="0" smtClean="0"/>
              <a:t>So</a:t>
            </a:r>
            <a:r>
              <a:rPr lang="en-US" dirty="0"/>
              <a:t>, I would really appreciate it if you find me a way that I can help with your group's projects because otherwise my brain is shutting </a:t>
            </a:r>
            <a:r>
              <a:rPr lang="en-US" dirty="0" smtClean="0"/>
              <a:t>down.</a:t>
            </a:r>
            <a:endParaRPr lang="en-US" dirty="0"/>
          </a:p>
          <a:p>
            <a:pPr>
              <a:defRPr/>
            </a:pPr>
            <a:endParaRPr lang="en-US" dirty="0" smtClean="0"/>
          </a:p>
          <a:p>
            <a:pPr marL="457200" lvl="1" indent="0">
              <a:defRPr/>
            </a:pPr>
            <a:endParaRPr lang="en-US" dirty="0" smtClean="0"/>
          </a:p>
          <a:p>
            <a:pPr>
              <a:defRPr/>
            </a:pPr>
            <a:endParaRPr lang="en-US" dirty="0"/>
          </a:p>
        </p:txBody>
      </p:sp>
    </p:spTree>
    <p:extLst>
      <p:ext uri="{BB962C8B-B14F-4D97-AF65-F5344CB8AC3E}">
        <p14:creationId xmlns:p14="http://schemas.microsoft.com/office/powerpoint/2010/main" val="383877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terio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15327</TotalTime>
  <Words>252</Words>
  <Application>Microsoft Office PowerPoint</Application>
  <PresentationFormat>On-screen Show (4:3)</PresentationFormat>
  <Paragraphs>57</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Title Slide</vt:lpstr>
      <vt:lpstr>Interior Slide</vt:lpstr>
      <vt:lpstr>IEEE Smart Village and Human Rights</vt:lpstr>
      <vt:lpstr>PowerPoint Presentation</vt:lpstr>
      <vt:lpstr>Panelists</vt:lpstr>
      <vt:lpstr>Development as Freedom</vt:lpstr>
      <vt:lpstr>Question 1</vt:lpstr>
      <vt:lpstr>Question 2</vt:lpstr>
      <vt:lpstr>Question 3</vt:lpstr>
      <vt:lpstr>Mohammed Al-Nuaimi</vt:lpstr>
      <vt:lpstr>Mohammed Al-Nuaimi</vt:lpstr>
      <vt:lpstr>Mohammed Al-Nuaimi</vt:lpstr>
      <vt:lpstr>Mohammed Al-Nuaimi</vt:lpstr>
    </vt:vector>
  </TitlesOfParts>
  <Company>Delin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Delin</dc:creator>
  <cp:lastModifiedBy>Larsen, Ray</cp:lastModifiedBy>
  <cp:revision>268</cp:revision>
  <dcterms:created xsi:type="dcterms:W3CDTF">2015-02-26T16:56:29Z</dcterms:created>
  <dcterms:modified xsi:type="dcterms:W3CDTF">2015-10-08T22:37:42Z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