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89" r:id="rId3"/>
    <p:sldId id="290" r:id="rId4"/>
    <p:sldId id="292" r:id="rId5"/>
    <p:sldId id="296" r:id="rId6"/>
    <p:sldId id="283" r:id="rId7"/>
    <p:sldId id="297" r:id="rId8"/>
    <p:sldId id="298" r:id="rId9"/>
    <p:sldId id="276" r:id="rId10"/>
    <p:sldId id="29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4660"/>
  </p:normalViewPr>
  <p:slideViewPr>
    <p:cSldViewPr snapToGrid="0">
      <p:cViewPr>
        <p:scale>
          <a:sx n="90" d="100"/>
          <a:sy n="90" d="100"/>
        </p:scale>
        <p:origin x="20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44996-0DF9-40CE-9C9F-6FAB21A24896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70EA-890B-4B52-AFAE-9E797DCAE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D371-A7C5-434C-AA42-C5F08111050D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269-C2E1-4BD8-8F15-60C083842798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17B-DF00-4A50-8DD9-5D3C0D19FE73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2A8-865E-4591-85A5-720A558DC3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694D-1377-4F12-BE92-9C016E9897A0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55686"/>
            <a:ext cx="5791200" cy="4976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AB3F-1C32-4C0D-AD8E-04F1F2D9A3ED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096000" y="1055686"/>
            <a:ext cx="5791200" cy="49768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E9F-88BC-4D75-A435-8AD6D496D2E1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42A8-B903-415D-BC26-09BFBB708225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738A-433C-468E-B671-42D8C76C3310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D72D-5FFA-44F7-8AC2-411AB55EFF94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6A2F-93FA-4F68-AFFB-F3DC60FB1154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114E3-F942-4D35-A09B-E5D80711C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00" y="1033462"/>
            <a:ext cx="11696700" cy="483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50"/>
                </a:solidFill>
              </a:defRPr>
            </a:lvl1pPr>
          </a:lstStyle>
          <a:p>
            <a:fld id="{E3EA1009-6E1A-4420-A33C-1A5E19554E35}" type="datetime1">
              <a:rPr lang="en-US" smtClean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IEEE GHTC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20" y="6226783"/>
            <a:ext cx="1680243" cy="5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247" y="2730186"/>
            <a:ext cx="8104666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Sponsored by </a:t>
            </a:r>
            <a:r>
              <a:rPr lang="en-US" dirty="0" smtClean="0">
                <a:solidFill>
                  <a:srgbClr val="92D050"/>
                </a:solidFill>
              </a:rPr>
              <a:t>IEEE Smart Village </a:t>
            </a:r>
            <a:r>
              <a:rPr lang="en-US" sz="3600" dirty="0" smtClean="0"/>
              <a:t>Through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Kilowatts for Humanity</a:t>
            </a:r>
            <a:endParaRPr lang="en-SG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096" y="4285836"/>
            <a:ext cx="8456177" cy="1752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Presenter Likonge Makai Mulenga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Director LCS Ltd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Employee at </a:t>
            </a:r>
            <a:r>
              <a:rPr lang="en-US" sz="2400" dirty="0" smtClean="0">
                <a:solidFill>
                  <a:srgbClr val="996633"/>
                </a:solidFill>
              </a:rPr>
              <a:t>Konkola Copper Mines Plc </a:t>
            </a:r>
            <a:r>
              <a:rPr lang="en-US" sz="2200" dirty="0" smtClean="0">
                <a:solidFill>
                  <a:schemeClr val="tx1"/>
                </a:solidFill>
              </a:rPr>
              <a:t>as Assistant Engineering Superintendant – Concentrator /Energy Management </a:t>
            </a:r>
            <a:endParaRPr lang="en-SG" sz="22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7756" y="764704"/>
            <a:ext cx="2534309" cy="1808375"/>
            <a:chOff x="0" y="0"/>
            <a:chExt cx="2580370" cy="168592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2580370" cy="1685926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ButtonPour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LICHI's</a:t>
              </a:r>
              <a:r>
                <a:rPr lang="en-US" sz="1200" b="1" cap="none" spc="0" baseline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Community Solutions ltd</a:t>
              </a:r>
              <a:endParaRPr lang="en-US" sz="1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58204" y="1183554"/>
              <a:ext cx="2435469" cy="14085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Blackadder ITC" pitchFamily="82" charset="0"/>
                </a:rPr>
                <a:t>Reaching out and working with communities</a:t>
              </a:r>
            </a:p>
            <a:p>
              <a:pPr algn="ctr"/>
              <a:r>
                <a:rPr lang="en-US" sz="90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Plot</a:t>
              </a:r>
              <a:r>
                <a:rPr lang="en-US" sz="900" baseline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 No. 12159, Chingola Central, Chingola Zambia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portable battery kits that an power TV, radio, fan, etc</a:t>
            </a:r>
          </a:p>
          <a:p>
            <a:r>
              <a:rPr lang="en-US" dirty="0" smtClean="0"/>
              <a:t>Selling accessories as above and others</a:t>
            </a:r>
          </a:p>
          <a:p>
            <a:r>
              <a:rPr lang="en-US" dirty="0" smtClean="0"/>
              <a:t>Selling sodas and groceries</a:t>
            </a:r>
          </a:p>
          <a:p>
            <a:r>
              <a:rPr lang="en-US" dirty="0" smtClean="0"/>
              <a:t>Selling airtime, provide internet, printing and photocopying </a:t>
            </a:r>
          </a:p>
          <a:p>
            <a:r>
              <a:rPr lang="en-US" dirty="0" smtClean="0"/>
              <a:t>Chicken layering </a:t>
            </a:r>
          </a:p>
          <a:p>
            <a:r>
              <a:rPr lang="en-US" dirty="0" smtClean="0"/>
              <a:t>Become renewable energy consultant</a:t>
            </a:r>
            <a:endParaRPr lang="en-S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project was funded by IEEE Smart Village through Kilowatts for Humanity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2A8-865E-4591-85A5-720A558DC3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Dr Robin </a:t>
            </a:r>
            <a:r>
              <a:rPr lang="en-US" dirty="0" err="1" smtClean="0"/>
              <a:t>Podmore</a:t>
            </a:r>
            <a:r>
              <a:rPr lang="en-US" dirty="0" smtClean="0"/>
              <a:t> at IEEE GHTC – 2013</a:t>
            </a:r>
          </a:p>
          <a:p>
            <a:r>
              <a:rPr lang="en-US" dirty="0" smtClean="0"/>
              <a:t>Project survey and formation of NG0 in 2014</a:t>
            </a:r>
          </a:p>
          <a:p>
            <a:r>
              <a:rPr lang="en-US" dirty="0" smtClean="0"/>
              <a:t>Project evaluation, implementation and commissioning 2015</a:t>
            </a:r>
          </a:p>
          <a:p>
            <a:r>
              <a:rPr lang="en-US" dirty="0" smtClean="0"/>
              <a:t>Filibaba Kiosk Energy Station</a:t>
            </a:r>
          </a:p>
          <a:p>
            <a:r>
              <a:rPr lang="en-US" dirty="0" smtClean="0"/>
              <a:t>Future plans</a:t>
            </a:r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US" dirty="0" smtClean="0"/>
              <a:t>Meeting Dr </a:t>
            </a:r>
            <a:r>
              <a:rPr lang="en-US" dirty="0" err="1" smtClean="0"/>
              <a:t>Podmore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908721"/>
            <a:ext cx="10972800" cy="2188839"/>
          </a:xfrm>
        </p:spPr>
        <p:txBody>
          <a:bodyPr/>
          <a:lstStyle/>
          <a:p>
            <a:r>
              <a:rPr lang="en-US" dirty="0" smtClean="0"/>
              <a:t>Wrote paper on cooking techniques in Zambia – Biogas</a:t>
            </a:r>
          </a:p>
          <a:p>
            <a:r>
              <a:rPr lang="en-US" dirty="0" smtClean="0"/>
              <a:t>Presenting paper at IEEE GHTC – 2013 at San Jose, CA</a:t>
            </a:r>
          </a:p>
          <a:p>
            <a:endParaRPr lang="en-US" dirty="0" smtClean="0"/>
          </a:p>
          <a:p>
            <a:endParaRPr lang="en-SG" dirty="0"/>
          </a:p>
        </p:txBody>
      </p:sp>
      <p:pic>
        <p:nvPicPr>
          <p:cNvPr id="7" name="Picture 3" descr="C:\Movies\Photos\20130723_11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859" y="1881963"/>
            <a:ext cx="4766681" cy="4147025"/>
          </a:xfrm>
          <a:prstGeom prst="rect">
            <a:avLst/>
          </a:prstGeom>
          <a:noFill/>
        </p:spPr>
      </p:pic>
      <p:pic>
        <p:nvPicPr>
          <p:cNvPr id="8" name="Picture 3" descr="C:\Users\jpt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202" y="1881963"/>
            <a:ext cx="4512501" cy="418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Evaluation, Implementation and Commissioning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2014 Steve and Henry visited for survey evaluation </a:t>
            </a:r>
            <a:endParaRPr lang="en-SG" dirty="0" smtClean="0"/>
          </a:p>
          <a:p>
            <a:r>
              <a:rPr lang="en-US" dirty="0" smtClean="0"/>
              <a:t>March 2015 Steve , Matt and Emily came for location and contractor evaluation</a:t>
            </a:r>
          </a:p>
          <a:p>
            <a:r>
              <a:rPr lang="en-US" dirty="0" smtClean="0"/>
              <a:t>September 2015, team of 11 Kilowatts for Humanity came for kiosk installation supervision, educating and commissioning </a:t>
            </a:r>
          </a:p>
          <a:p>
            <a:endParaRPr lang="en-S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implementation: Schematics</a:t>
            </a:r>
            <a:endParaRPr lang="en-US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94" y="2311687"/>
            <a:ext cx="2337707" cy="31169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2A8-865E-4591-85A5-720A558DC3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1"/>
          <a:stretch/>
        </p:blipFill>
        <p:spPr>
          <a:xfrm>
            <a:off x="7249494" y="842347"/>
            <a:ext cx="2432042" cy="2705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8519" y="3606480"/>
            <a:ext cx="265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panel installation at kiosk</a:t>
            </a:r>
          </a:p>
          <a:p>
            <a:r>
              <a:rPr lang="en-US" dirty="0" smtClean="0"/>
              <a:t>(View from the northeast)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16041" y="2311687"/>
            <a:ext cx="1552354" cy="9888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Kiosk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9455" y="1206488"/>
            <a:ext cx="1552354" cy="9888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997" y="1945626"/>
            <a:ext cx="1552354" cy="98882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0929" y="1852169"/>
            <a:ext cx="2853665" cy="411302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endCxn id="10" idx="1"/>
          </p:cNvCxnSpPr>
          <p:nvPr/>
        </p:nvCxnSpPr>
        <p:spPr>
          <a:xfrm flipV="1">
            <a:off x="4168395" y="1700902"/>
            <a:ext cx="1241060" cy="1110366"/>
          </a:xfrm>
          <a:prstGeom prst="bentConnector3">
            <a:avLst>
              <a:gd name="adj1" fmla="val 731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1"/>
          </p:cNvCxnSpPr>
          <p:nvPr/>
        </p:nvCxnSpPr>
        <p:spPr>
          <a:xfrm rot="10800000">
            <a:off x="1932089" y="2340185"/>
            <a:ext cx="683952" cy="46591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6119" y="3375648"/>
            <a:ext cx="20505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PBK rentals</a:t>
            </a:r>
          </a:p>
          <a:p>
            <a:r>
              <a:rPr lang="en-US" dirty="0" smtClean="0"/>
              <a:t>PBK charging</a:t>
            </a:r>
          </a:p>
          <a:p>
            <a:r>
              <a:rPr lang="en-US" dirty="0" smtClean="0"/>
              <a:t>Phone charging</a:t>
            </a:r>
          </a:p>
          <a:p>
            <a:r>
              <a:rPr lang="en-US" dirty="0" smtClean="0"/>
              <a:t>Solar home kit sales</a:t>
            </a:r>
          </a:p>
          <a:p>
            <a:r>
              <a:rPr lang="en-US" dirty="0" smtClean="0"/>
              <a:t>‘Talk time’ sales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65267" y="2268894"/>
            <a:ext cx="1656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Metered circuit</a:t>
            </a:r>
          </a:p>
          <a:p>
            <a:endParaRPr lang="en-US" dirty="0" smtClean="0"/>
          </a:p>
          <a:p>
            <a:r>
              <a:rPr lang="en-US" dirty="0" smtClean="0"/>
              <a:t>Lighting and     music for services and events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1462" y="2934454"/>
            <a:ext cx="1656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Metered circuit</a:t>
            </a:r>
          </a:p>
          <a:p>
            <a:endParaRPr lang="en-US" dirty="0" smtClean="0"/>
          </a:p>
          <a:p>
            <a:r>
              <a:rPr lang="en-US" dirty="0" smtClean="0"/>
              <a:t>Not connected; no agreement with church leaders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85033" y="5544170"/>
            <a:ext cx="2614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Land owned by </a:t>
            </a:r>
            <a:r>
              <a:rPr lang="en-US" dirty="0" err="1" smtClean="0"/>
              <a:t>LiChi</a:t>
            </a:r>
            <a:r>
              <a:rPr lang="en-US" dirty="0" smtClean="0"/>
              <a:t> NGO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681536" y="5428630"/>
            <a:ext cx="265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Wired system with data logger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implementation: First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meeting led by </a:t>
            </a:r>
            <a:r>
              <a:rPr lang="en-US" dirty="0" err="1" smtClean="0"/>
              <a:t>LiChi</a:t>
            </a:r>
            <a:r>
              <a:rPr lang="en-US" dirty="0" smtClean="0"/>
              <a:t> NGO and new kiosk manager</a:t>
            </a:r>
          </a:p>
          <a:p>
            <a:r>
              <a:rPr lang="en-US" dirty="0" smtClean="0"/>
              <a:t>Immediate interest and first customers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2A8-865E-4591-85A5-720A558DC3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" y="1968500"/>
            <a:ext cx="3490383" cy="261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88" y="3150616"/>
            <a:ext cx="3731723" cy="261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71" y="1968500"/>
            <a:ext cx="3486912" cy="2615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346" y="4598470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light provided by kiosk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3338" y="5765800"/>
            <a:ext cx="32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 meeting and training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72471" y="4532884"/>
            <a:ext cx="365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phones and radio being charged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Filibaba Kiosk Energy Station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Employees</a:t>
            </a:r>
          </a:p>
          <a:p>
            <a:r>
              <a:rPr lang="en-US" dirty="0" smtClean="0"/>
              <a:t>Kiosk Manager</a:t>
            </a:r>
          </a:p>
          <a:p>
            <a:r>
              <a:rPr lang="en-US" dirty="0" smtClean="0"/>
              <a:t>Watchman</a:t>
            </a:r>
          </a:p>
          <a:p>
            <a:pPr>
              <a:buNone/>
            </a:pPr>
            <a:r>
              <a:rPr lang="en-US" sz="4800" dirty="0" smtClean="0"/>
              <a:t>Activities</a:t>
            </a:r>
          </a:p>
          <a:p>
            <a:r>
              <a:rPr lang="en-US" dirty="0" smtClean="0"/>
              <a:t>Phone charging</a:t>
            </a:r>
          </a:p>
          <a:p>
            <a:r>
              <a:rPr lang="en-US" dirty="0" smtClean="0"/>
              <a:t>Distributed 29 solar lighting home kits and 1 donated to community school</a:t>
            </a:r>
          </a:p>
          <a:p>
            <a:r>
              <a:rPr lang="en-US" dirty="0" smtClean="0"/>
              <a:t>Airtime selling – trial and proved income generating</a:t>
            </a:r>
            <a:endParaRPr lang="en-S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activities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 6 phones are brought to be charged per day; maximum so far been 7 phones</a:t>
            </a:r>
          </a:p>
          <a:p>
            <a:r>
              <a:rPr lang="en-US" dirty="0" smtClean="0"/>
              <a:t>Commencement date 18 Sep 2015</a:t>
            </a:r>
          </a:p>
          <a:p>
            <a:r>
              <a:rPr lang="en-US" dirty="0" smtClean="0"/>
              <a:t>On average K44 worth talk time is sold per day: maximum so far K79</a:t>
            </a:r>
          </a:p>
          <a:p>
            <a:r>
              <a:rPr lang="en-US" dirty="0" smtClean="0"/>
              <a:t>Commencement date 27 Sep 2015 </a:t>
            </a:r>
            <a:endParaRPr lang="en-S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impact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33462"/>
            <a:ext cx="11696700" cy="5322888"/>
          </a:xfrm>
        </p:spPr>
        <p:txBody>
          <a:bodyPr/>
          <a:lstStyle/>
          <a:p>
            <a:r>
              <a:rPr lang="en-US" dirty="0" smtClean="0"/>
              <a:t>Energy kiosk is now operational</a:t>
            </a:r>
          </a:p>
          <a:p>
            <a:r>
              <a:rPr lang="en-US" dirty="0" smtClean="0"/>
              <a:t>Starting point for electricity-based businesses in </a:t>
            </a:r>
            <a:r>
              <a:rPr lang="en-US" dirty="0" err="1" smtClean="0"/>
              <a:t>Filibaba</a:t>
            </a:r>
            <a:endParaRPr lang="en-US" dirty="0" smtClean="0"/>
          </a:p>
          <a:p>
            <a:r>
              <a:rPr lang="en-US" dirty="0" smtClean="0"/>
              <a:t>Future expansion of the business may be necessary to meet costs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, Sales of cold drinks; electrify nearby homes; </a:t>
            </a:r>
          </a:p>
          <a:p>
            <a:pPr lvl="1"/>
            <a:r>
              <a:rPr lang="en-US" dirty="0" smtClean="0"/>
              <a:t>Sufficient power capacity and potential to expand the solar system</a:t>
            </a:r>
          </a:p>
          <a:p>
            <a:endParaRPr lang="en-US" dirty="0"/>
          </a:p>
          <a:p>
            <a:r>
              <a:rPr lang="en-US" dirty="0" smtClean="0"/>
              <a:t>Lessons learned:</a:t>
            </a:r>
          </a:p>
          <a:p>
            <a:pPr lvl="1"/>
            <a:r>
              <a:rPr lang="en-US" dirty="0" smtClean="0"/>
              <a:t>Flexibility in design is critical</a:t>
            </a:r>
          </a:p>
          <a:p>
            <a:pPr lvl="1"/>
            <a:r>
              <a:rPr lang="en-US" dirty="0" smtClean="0"/>
              <a:t>Time constraints must be mapped out early</a:t>
            </a:r>
          </a:p>
          <a:p>
            <a:pPr lvl="1"/>
            <a:r>
              <a:rPr lang="en-US" dirty="0" smtClean="0"/>
              <a:t>High variance in survey responses (particularly with regard to willingness to pay)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2A8-865E-4591-85A5-720A558DC309}" type="datetime1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GHTC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WH_ppt_template" id="{7C60A664-6AEB-4CEB-B781-9D8AFC02F775}" vid="{E03BFCA3-A993-4DE1-A3D9-041ABA9697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KWH_ppt_template</Template>
  <TotalTime>1274</TotalTime>
  <Words>476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Sponsored by IEEE Smart Village Through Kilowatts for Humanity</vt:lpstr>
      <vt:lpstr>Content</vt:lpstr>
      <vt:lpstr>Meeting Dr Podmore</vt:lpstr>
      <vt:lpstr>Project Evaluation, Implementation and Commissioning</vt:lpstr>
      <vt:lpstr>Project implementation: Schematics</vt:lpstr>
      <vt:lpstr>Project implementation: First customers</vt:lpstr>
      <vt:lpstr>Filibaba Kiosk Energy Station</vt:lpstr>
      <vt:lpstr>Daily activities</vt:lpstr>
      <vt:lpstr>Project impact and lessons learned</vt:lpstr>
      <vt:lpstr>Future Plans</vt:lpstr>
      <vt:lpstr>Acknowledgements</vt:lpstr>
    </vt:vector>
  </TitlesOfParts>
  <Company>Seattle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an Off-Grid Energy Kiosk  in Rural Zambia</dc:title>
  <dc:creator>Shields, Matthew</dc:creator>
  <cp:lastModifiedBy>Larsen, Ray</cp:lastModifiedBy>
  <cp:revision>56</cp:revision>
  <dcterms:created xsi:type="dcterms:W3CDTF">2015-09-24T21:51:20Z</dcterms:created>
  <dcterms:modified xsi:type="dcterms:W3CDTF">2015-10-08T19:17:30Z</dcterms:modified>
</cp:coreProperties>
</file>